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Nunito"/>
      <p:regular r:id="rId12"/>
      <p:bold r:id="rId13"/>
      <p:italic r:id="rId14"/>
      <p:boldItalic r:id="rId15"/>
    </p:embeddedFont>
    <p:embeddedFont>
      <p:font typeface="Maven Pro"/>
      <p:regular r:id="rId16"/>
      <p:bold r:id="rId17"/>
    </p:embeddedFont>
    <p:embeddedFont>
      <p:font typeface="Comfortaa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Nunito-bold.fntdata"/><Relationship Id="rId12" Type="http://schemas.openxmlformats.org/officeDocument/2006/relationships/font" Target="fonts/Nunito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Nunito-boldItalic.fntdata"/><Relationship Id="rId14" Type="http://schemas.openxmlformats.org/officeDocument/2006/relationships/font" Target="fonts/Nunito-italic.fntdata"/><Relationship Id="rId17" Type="http://schemas.openxmlformats.org/officeDocument/2006/relationships/font" Target="fonts/MavenPro-bold.fntdata"/><Relationship Id="rId16" Type="http://schemas.openxmlformats.org/officeDocument/2006/relationships/font" Target="fonts/MavenPro-regular.fntdata"/><Relationship Id="rId5" Type="http://schemas.openxmlformats.org/officeDocument/2006/relationships/notesMaster" Target="notesMasters/notesMaster1.xml"/><Relationship Id="rId19" Type="http://schemas.openxmlformats.org/officeDocument/2006/relationships/font" Target="fonts/Comfortaa-bold.fntdata"/><Relationship Id="rId6" Type="http://schemas.openxmlformats.org/officeDocument/2006/relationships/slide" Target="slides/slide1.xml"/><Relationship Id="rId18" Type="http://schemas.openxmlformats.org/officeDocument/2006/relationships/font" Target="fonts/Comfortaa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74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0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7f5c029c5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7f5c029c5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7f5c029c5b_0_35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7f5c029c5b_0_35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3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g7f5c029c5b_0_3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5" name="Google Shape;295;g7f5c029c5b_0_3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7f5c029c5b_0_3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7f5c029c5b_0_3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g7f5c029c5b_0_3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1" name="Google Shape;311;g7f5c029c5b_0_3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bg>
      <p:bgPr>
        <a:solidFill>
          <a:schemeClr val="accent3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oogle Shape;11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2" name="Google Shape;12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3" name="Google Shape;13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" name="Google Shape;14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" name="Google Shape;15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6" name="Google Shape;16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" name="Google Shape;18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" name="Google Shape;19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20" name="Google Shape;20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" name="Google Shape;23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" name="Google Shape;24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5" name="Google Shape;25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9" name="Google Shape;29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30" name="Google Shape;30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1" name="Google Shape;31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3" name="Google Shape;33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4" name="Google Shape;34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6" name="Google Shape;36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7" name="Google Shape;37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8" name="Google Shape;38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40" name="Google Shape;40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1" name="Google Shape;41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7" name="Google Shape;47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9" name="Google Shape;49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bg>
      <p:bgPr>
        <a:solidFill>
          <a:schemeClr val="accent3"/>
        </a:solid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" name="Google Shape;143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4" name="Google Shape;144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5" name="Google Shape;14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8" name="Google Shape;14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9" name="Google Shape;149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50" name="Google Shape;15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4" name="Google Shape;154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5" name="Google Shape;155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6" name="Google Shape;156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9" name="Google Shape;159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0" name="Google Shape;160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1" name="Google Shape;161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3" name="Google Shape;16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4" name="Google Shape;164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5" name="Google Shape;165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9" name="Google Shape;169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0" name="Google Shape;170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1" name="Google Shape;171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4" name="Google Shape;174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5" name="Google Shape;175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6" name="Google Shape;176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8" name="Google Shape;178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9" name="Google Shape;179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80" name="Google Shape;180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4" name="Google Shape;184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5" name="Google Shape;185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6" name="Google Shape;186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9" name="Google Shape;189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0" name="Google Shape;190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1" name="Google Shape;191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4" name="Google Shape;194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5" name="Google Shape;195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6" name="Google Shape;196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8" name="Google Shape;198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9" name="Google Shape;199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200" name="Google Shape;200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3" name="Google Shape;203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4" name="Google Shape;204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5" name="Google Shape;205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8" name="Google Shape;208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9" name="Google Shape;209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10" name="Google Shape;210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4" name="Google Shape;214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5" name="Google Shape;215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6" name="Google Shape;216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9" name="Google Shape;219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0" name="Google Shape;220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1" name="Google Shape;221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3" name="Google Shape;223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4" name="Google Shape;224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5" name="Google Shape;225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" name="Google Shape;228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9" name="Google Shape;229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30" name="Google Shape;230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4" name="Google Shape;234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5" name="Google Shape;235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6" name="Google Shape;236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9" name="Google Shape;239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0" name="Google Shape;240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1" name="Google Shape;241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3" name="Google Shape;243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4" name="Google Shape;244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5" name="Google Shape;245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9" name="Google Shape;249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0" name="Google Shape;250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1" name="Google Shape;251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4" name="Google Shape;254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5" name="Google Shape;255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6" name="Google Shape;256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9" name="Google Shape;259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0" name="Google Shape;260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1" name="Google Shape;261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3" name="Google Shape;263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4" name="Google Shape;264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5" name="Google Shape;265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8" name="Google Shape;268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9" name="Google Shape;269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70" name="Google Shape;270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1" name="Google Shape;271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272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2" name="Google Shape;52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3" name="Google Shape;53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4" name="Google Shape;54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5" name="Google Shape;55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6" name="Google Shape;56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8" name="Google Shape;58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9" name="Google Shape;59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60" name="Google Shape;60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3" name="Google Shape;63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4" name="Google Shape;64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5" name="Google Shape;65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6" name="Google Shape;66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" name="Google Shape;67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8" name="Google Shape;68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9" name="Google Shape;69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1" name="Google Shape;71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2" name="Google Shape;72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3" name="Google Shape;73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6" name="Google Shape;76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7" name="Google Shape;77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8" name="Google Shape;78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2" name="Google Shape;82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3" name="Google Shape;83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4" name="Google Shape;84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" name="Google Shape;86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7" name="Google Shape;87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1" name="Google Shape;91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3" name="Google Shape;93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4" name="Google Shape;94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5" name="Google Shape;95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6" name="Google Shape;96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9" name="Google Shape;99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2" name="Google Shape;102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3" name="Google Shape;103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4" name="Google Shape;104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5" name="Google Shape;105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7" name="Google Shape;107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8" name="Google Shape;108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10" name="Google Shape;110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2" name="Google Shape;112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dk1"/>
        </a:solidFill>
      </p:bgPr>
    </p:bg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oogle Shape;114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5" name="Google Shape;115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8" name="Google Shape;118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9" name="Google Shape;119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20" name="Google Shape;120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2" name="Google Shape;122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3" name="Google Shape;123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5" name="Google Shape;125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6" name="Google Shape;126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7" name="Google Shape;127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9" name="Google Shape;129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30" name="Google Shape;130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1" name="Google Shape;131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2" name="Google Shape;132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3" name="Google Shape;133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4" name="Google Shape;134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5" name="Google Shape;135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7" name="Google Shape;137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8" name="Google Shape;138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9" name="Google Shape;139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40" name="Google Shape;140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1" name="Google Shape;141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hyperlink" Target="https://clever.com/in/goldenrams" TargetMode="Externa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>
            <a:off x="75" y="4736975"/>
            <a:ext cx="91440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en" sz="1100">
                <a:latin typeface="Comfortaa"/>
                <a:ea typeface="Comfortaa"/>
                <a:cs typeface="Comfortaa"/>
                <a:sym typeface="Comfortaa"/>
              </a:rPr>
              <a:t>Highlands Clever </a:t>
            </a:r>
            <a:r>
              <a:rPr b="1" lang="en" sz="1100" u="sng">
                <a:solidFill>
                  <a:schemeClr val="accent5"/>
                </a:solidFill>
                <a:latin typeface="Comfortaa"/>
                <a:ea typeface="Comfortaa"/>
                <a:cs typeface="Comfortaa"/>
                <a:sym typeface="Comfortaa"/>
                <a:hlinkClick r:id="rId1"/>
              </a:rPr>
              <a:t>https://clever.com/in/goldenrams</a:t>
            </a:r>
            <a:endParaRPr sz="1100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hyperlink" Target="https://clever.com/in/goldenrams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1C232"/>
        </a:solidFill>
      </p:bgPr>
    </p:bg>
    <p:spTree>
      <p:nvGrpSpPr>
        <p:cNvPr id="277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Accessing Clever</a:t>
            </a:r>
            <a:endParaRPr sz="1800"/>
          </a:p>
        </p:txBody>
      </p:sp>
      <p:sp>
        <p:nvSpPr>
          <p:cNvPr id="279" name="Google Shape;279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</a:rPr>
              <a:t>@ Highlands School District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3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1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Clever - What is it?</a:t>
            </a:r>
            <a:endParaRPr/>
          </a:p>
        </p:txBody>
      </p:sp>
      <p:sp>
        <p:nvSpPr>
          <p:cNvPr id="285" name="Google Shape;285;p1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400">
                <a:solidFill>
                  <a:srgbClr val="52565A"/>
                </a:solidFill>
                <a:highlight>
                  <a:srgbClr val="FFFFFF"/>
                </a:highlight>
              </a:rPr>
              <a:t>Clever</a:t>
            </a:r>
            <a:r>
              <a:rPr lang="en" sz="1400">
                <a:solidFill>
                  <a:srgbClr val="3C4043"/>
                </a:solidFill>
                <a:highlight>
                  <a:srgbClr val="FFFFFF"/>
                </a:highlight>
              </a:rPr>
              <a:t> brings all K-4 applications into one secure portal to provide a single sign-on for everyone in the district.</a:t>
            </a:r>
            <a:endParaRPr sz="1400">
              <a:solidFill>
                <a:srgbClr val="3C4043"/>
              </a:solidFill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 sz="1400">
                <a:solidFill>
                  <a:srgbClr val="3C4043"/>
                </a:solidFill>
                <a:highlight>
                  <a:srgbClr val="FFFFFF"/>
                </a:highlight>
              </a:rPr>
              <a:t>Many applications/websites have a required login and password for students to access the content.  Clever is simply a way to house these frequently used sites and pass through the login credentials to access those sites.</a:t>
            </a:r>
            <a:endParaRPr sz="1400">
              <a:solidFill>
                <a:srgbClr val="3C4043"/>
              </a:solidFill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Visit the following site to access the Highlands Clever Portal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91" name="Google Shape;291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3800" y="1747950"/>
            <a:ext cx="3587300" cy="249945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15"/>
          <p:cNvSpPr txBox="1"/>
          <p:nvPr>
            <p:ph idx="2" type="body"/>
          </p:nvPr>
        </p:nvSpPr>
        <p:spPr>
          <a:xfrm>
            <a:off x="5028425" y="1747950"/>
            <a:ext cx="3884400" cy="249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rPr b="1" lang="en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https://clever.com/in/goldenrams</a:t>
            </a:r>
            <a:endParaRPr b="1"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1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QR code login</a:t>
            </a:r>
            <a:endParaRPr/>
          </a:p>
        </p:txBody>
      </p:sp>
      <p:sp>
        <p:nvSpPr>
          <p:cNvPr id="298" name="Google Shape;298;p16"/>
          <p:cNvSpPr txBox="1"/>
          <p:nvPr>
            <p:ph idx="2" type="body"/>
          </p:nvPr>
        </p:nvSpPr>
        <p:spPr>
          <a:xfrm>
            <a:off x="5013675" y="1574475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you have a QR code, and device with an </a:t>
            </a:r>
            <a:r>
              <a:rPr lang="en"/>
              <a:t>accessible</a:t>
            </a:r>
            <a:r>
              <a:rPr lang="en"/>
              <a:t> camera, you can use the Clever Badge login to simply scan your badge and login.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99" name="Google Shape;29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3800" y="1595550"/>
            <a:ext cx="3587300" cy="2499450"/>
          </a:xfrm>
          <a:prstGeom prst="rect">
            <a:avLst/>
          </a:prstGeom>
          <a:noFill/>
          <a:ln>
            <a:noFill/>
          </a:ln>
        </p:spPr>
      </p:pic>
      <p:sp>
        <p:nvSpPr>
          <p:cNvPr id="300" name="Google Shape;300;p16"/>
          <p:cNvSpPr/>
          <p:nvPr/>
        </p:nvSpPr>
        <p:spPr>
          <a:xfrm>
            <a:off x="3926650" y="3568475"/>
            <a:ext cx="352200" cy="1100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7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Login with Google</a:t>
            </a:r>
            <a:endParaRPr/>
          </a:p>
        </p:txBody>
      </p:sp>
      <p:sp>
        <p:nvSpPr>
          <p:cNvPr id="306" name="Google Shape;306;p17"/>
          <p:cNvSpPr txBox="1"/>
          <p:nvPr>
            <p:ph idx="2" type="body"/>
          </p:nvPr>
        </p:nvSpPr>
        <p:spPr>
          <a:xfrm>
            <a:off x="4903650" y="1597875"/>
            <a:ext cx="3430800" cy="33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you do not have a Clever badge, you can login with Google credentials. 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Click on the “Log in with Google” link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07" name="Google Shape;30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94750" y="1586200"/>
            <a:ext cx="3587300" cy="2499450"/>
          </a:xfrm>
          <a:prstGeom prst="rect">
            <a:avLst/>
          </a:prstGeom>
          <a:noFill/>
          <a:ln>
            <a:noFill/>
          </a:ln>
        </p:spPr>
      </p:pic>
      <p:sp>
        <p:nvSpPr>
          <p:cNvPr id="308" name="Google Shape;308;p17"/>
          <p:cNvSpPr/>
          <p:nvPr/>
        </p:nvSpPr>
        <p:spPr>
          <a:xfrm>
            <a:off x="2067050" y="2600975"/>
            <a:ext cx="352200" cy="1100400"/>
          </a:xfrm>
          <a:prstGeom prst="up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8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 Google Credentials</a:t>
            </a:r>
            <a:endParaRPr/>
          </a:p>
        </p:txBody>
      </p:sp>
      <p:sp>
        <p:nvSpPr>
          <p:cNvPr id="314" name="Google Shape;314;p18"/>
          <p:cNvSpPr txBox="1"/>
          <p:nvPr>
            <p:ph idx="2" type="body"/>
          </p:nvPr>
        </p:nvSpPr>
        <p:spPr>
          <a:xfrm>
            <a:off x="4572000" y="1585400"/>
            <a:ext cx="36258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student’s username and passwords for their Google accounts follow the format: </a:t>
            </a:r>
            <a:r>
              <a:rPr b="1" i="1" lang="en"/>
              <a:t>&lt;firstname&gt;.&lt;lastname&gt;@goldenrams.org </a:t>
            </a:r>
            <a:endParaRPr b="1" i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Student passwords are their Student ID/Lunch number.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Example:  Jason O’Leary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Username: jason.o’leary@goldenrams.org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Password: 234567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315" name="Google Shape;315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303800" y="1476950"/>
            <a:ext cx="2770800" cy="3228876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